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7B4C3980-F918-4EFC-8005-D974933AB9A0}">
  <a:tblStyle styleId="{7B4C3980-F918-4EFC-8005-D974933AB9A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d447632b5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d447632b5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d447632b5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d447632b5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d447632b5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d447632b5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Shaun of The Dead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Assessment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/>
              <a:t>How useful has an ideological critical approach been in understanding the</a:t>
            </a:r>
            <a:br>
              <a:rPr lang="en-GB" sz="4000"/>
            </a:br>
            <a:r>
              <a:rPr lang="en-GB" sz="4000"/>
              <a:t>narrative structure of your chosen films?  </a:t>
            </a:r>
            <a:br>
              <a:rPr lang="en-GB" sz="4000"/>
            </a:br>
            <a:endParaRPr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Flipped homework 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You should have finished your exploration into the essay; </a:t>
            </a:r>
            <a:r>
              <a:rPr i="1" lang="en-GB" sz="2000"/>
              <a:t>Rhetoric of the Living Dead: A Postcolonial Analysis of Shaun of the Dead. </a:t>
            </a:r>
            <a:endParaRPr sz="20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000"/>
              <a:t>Now, using your notes from lessons, answer the following question: </a:t>
            </a:r>
            <a:endParaRPr sz="2000"/>
          </a:p>
          <a:p>
            <a:pPr indent="0" lvl="0" marL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D9D9D9"/>
                </a:solidFill>
              </a:rPr>
              <a:t>How useful has an ideological critical approach been in understanding the</a:t>
            </a:r>
            <a:br>
              <a:rPr lang="en-GB" sz="2000">
                <a:solidFill>
                  <a:srgbClr val="D9D9D9"/>
                </a:solidFill>
              </a:rPr>
            </a:br>
            <a:r>
              <a:rPr lang="en-GB" sz="2000">
                <a:solidFill>
                  <a:srgbClr val="D9D9D9"/>
                </a:solidFill>
              </a:rPr>
              <a:t>narrative structure of your chosen films?  </a:t>
            </a:r>
            <a:br>
              <a:rPr lang="en-GB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82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 u="sng"/>
              <a:t>Mark Scheme </a:t>
            </a:r>
            <a:endParaRPr b="1" sz="4000" u="sng"/>
          </a:p>
        </p:txBody>
      </p:sp>
      <p:graphicFrame>
        <p:nvGraphicFramePr>
          <p:cNvPr id="72" name="Google Shape;72;p16"/>
          <p:cNvGraphicFramePr/>
          <p:nvPr/>
        </p:nvGraphicFramePr>
        <p:xfrm>
          <a:off x="560775" y="1532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{7B4C3980-F918-4EFC-8005-D974933AB9A0}</a:tableStyleId>
              </a:tblPr>
              <a:tblGrid>
                <a:gridCol w="593650"/>
                <a:gridCol w="2791175"/>
                <a:gridCol w="4197175"/>
              </a:tblGrid>
              <a:tr h="832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sng"/>
                        <a:t>Band </a:t>
                      </a:r>
                      <a:endParaRPr b="1" u="sng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AO1 (20 marks)</a:t>
                      </a:r>
                      <a:endParaRPr b="1"/>
                    </a:p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Demonstrate knowledge and</a:t>
                      </a:r>
                      <a:endParaRPr b="1"/>
                    </a:p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understanding of elements of film.</a:t>
                      </a:r>
                      <a:endParaRPr b="1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AO2 (20 marks)</a:t>
                      </a:r>
                      <a:endParaRPr b="1"/>
                    </a:p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Apply knowledge and understanding of elements of film to evaluate the significance of critical approaches. </a:t>
                      </a:r>
                      <a:endParaRPr b="1"/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</a:tr>
              <a:tr h="1721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5</a:t>
                      </a:r>
                      <a:endParaRPr b="1"/>
                    </a:p>
                  </a:txBody>
                  <a:tcPr marT="63500" marB="63500" marR="63500" marL="63500"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sng"/>
                        <a:t>17-20 marks</a:t>
                      </a:r>
                      <a:endParaRPr b="1" u="sng"/>
                    </a:p>
                    <a:p>
                      <a:pPr indent="-317500" lvl="0" marL="266700" marR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-GB"/>
                        <a:t>Excellent demonstration of knowledge and understanding of the chosen films.</a:t>
                      </a:r>
                      <a:endParaRPr/>
                    </a:p>
                  </a:txBody>
                  <a:tcPr marT="63500" marB="63500" marR="63500" marL="63500"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sng"/>
                        <a:t>17-20 marks</a:t>
                      </a:r>
                      <a:endParaRPr b="1" u="sng"/>
                    </a:p>
                    <a:p>
                      <a:pPr indent="-317500" lvl="0" marL="28575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-GB"/>
                        <a:t>Excellent application of knowledge and understanding of an ideological critical approach to analyse films.  </a:t>
                      </a:r>
                      <a:endParaRPr/>
                    </a:p>
                    <a:p>
                      <a:pPr indent="-317500" lvl="0" marL="28575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-GB"/>
                        <a:t>Uses excellent points to develop a sophisticated exploration of how useful an ideological critical approach has been in understanding the narrative resolutions of the chosen films</a:t>
                      </a:r>
                      <a:endParaRPr b="1" u="sng"/>
                    </a:p>
                  </a:txBody>
                  <a:tcPr marT="63500" marB="63500" marR="63500" marL="63500"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